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8a113486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8a113486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Object-oriented refers to a programming language, system or software methodology that is built on the concepts of logical objects. It works through the creation, utilization and manipulation of reusable objects to perform a specific task, process or objective.</a:t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8a113486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8a113486b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d08de79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9d08de791f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8a113486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8a113486b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8a113486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08a113486b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8a113486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08a113486b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a113486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08a113486b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8a113486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08a113486b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064061b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4064061b2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hyperlink" Target="https://drive.google.com/file/d/1qx--17mQzYWXPvlKZyYd-ByV7AT7Y9Kk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619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Application</a:t>
            </a:r>
            <a:r>
              <a:rPr lang="en-US" sz="2500"/>
              <a:t> Software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" y="0"/>
            <a:ext cx="1677550" cy="16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Development process models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The development process in the software lifecycle involves four phases: </a:t>
            </a:r>
            <a:r>
              <a:rPr b="1" lang="en-US"/>
              <a:t>analysis</a:t>
            </a:r>
            <a:r>
              <a:rPr lang="en-US"/>
              <a:t>, </a:t>
            </a:r>
            <a:r>
              <a:rPr b="1" lang="en-US"/>
              <a:t>design</a:t>
            </a:r>
            <a:r>
              <a:rPr lang="en-US"/>
              <a:t>, </a:t>
            </a:r>
            <a:r>
              <a:rPr b="1" lang="en-US"/>
              <a:t>implementation</a:t>
            </a:r>
            <a:r>
              <a:rPr lang="en-US"/>
              <a:t>, and </a:t>
            </a:r>
            <a:r>
              <a:rPr b="1" lang="en-US"/>
              <a:t>testing</a:t>
            </a:r>
            <a:r>
              <a:rPr lang="en-US"/>
              <a:t>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There are several models for the development process.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We discuss the two most common here: </a:t>
            </a:r>
            <a:r>
              <a:rPr b="1" lang="en-US"/>
              <a:t>the waterfall model</a:t>
            </a:r>
            <a:r>
              <a:rPr lang="en-US"/>
              <a:t> and the </a:t>
            </a:r>
            <a:r>
              <a:rPr b="1" lang="en-US"/>
              <a:t>incremental model</a:t>
            </a:r>
            <a:r>
              <a:rPr lang="en-US"/>
              <a:t>.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waterfall model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The development process flows in only one direction.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Phase cannot be started until the previous phase is completed.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18857" r="20429" t="0"/>
          <a:stretch/>
        </p:blipFill>
        <p:spPr>
          <a:xfrm>
            <a:off x="3572693" y="2103198"/>
            <a:ext cx="5288824" cy="248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waterfall model </a:t>
            </a:r>
            <a:r>
              <a:rPr b="1" lang="en-US">
                <a:solidFill>
                  <a:schemeClr val="accent6"/>
                </a:solidFill>
              </a:rPr>
              <a:t>pros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/>
              <a:t>and </a:t>
            </a:r>
            <a:r>
              <a:rPr b="1" lang="en-US"/>
              <a:t>cons</a:t>
            </a:r>
            <a:endParaRPr b="1"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1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This model is simple and easy to understand and use.</a:t>
            </a:r>
            <a:endParaRPr/>
          </a:p>
          <a:p>
            <a:pPr indent="-171450" lvl="1" marL="51435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It is easy to manage due to the rigidity of the model</a:t>
            </a:r>
            <a:endParaRPr/>
          </a:p>
          <a:p>
            <a:pPr indent="-171450" lvl="1" marL="51435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Phases are processed and completed one at a time. Phases do not overlap.</a:t>
            </a:r>
            <a:endParaRPr/>
          </a:p>
          <a:p>
            <a:pPr indent="-171450" lvl="1" marL="514350" rtl="0" algn="l">
              <a:lnSpc>
                <a:spcPct val="100000"/>
              </a:lnSpc>
              <a:spcBef>
                <a:spcPts val="375"/>
              </a:spcBef>
              <a:spcAft>
                <a:spcPts val="120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Waterfall model works well for </a:t>
            </a:r>
            <a:r>
              <a:rPr b="1" lang="en-US" sz="2000"/>
              <a:t>smaller projects </a:t>
            </a:r>
            <a:r>
              <a:rPr lang="en-US" sz="2000"/>
              <a:t>where requirements are clearly defined and very well understood.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waterfall model pros and </a:t>
            </a:r>
            <a:r>
              <a:rPr b="1" lang="en-US">
                <a:solidFill>
                  <a:srgbClr val="FF0000"/>
                </a:solidFill>
              </a:rPr>
              <a:t>cons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628650" y="1369225"/>
            <a:ext cx="8322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Once an application is in the testing stage, it is very difficult to go back and change something that was not well-thought out in the concept stage.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118EF"/>
              </a:buClr>
              <a:buSzPts val="2000"/>
              <a:buChar char="○"/>
            </a:pPr>
            <a:r>
              <a:rPr lang="en-US" sz="2000">
                <a:solidFill>
                  <a:srgbClr val="0118EF"/>
                </a:solidFill>
              </a:rPr>
              <a:t>No working software </a:t>
            </a:r>
            <a:r>
              <a:rPr lang="en-US" sz="2000"/>
              <a:t>is produced until late during the life cycle.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High amounts of risk and uncertainty.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Not a good model for </a:t>
            </a:r>
            <a:r>
              <a:rPr lang="en-US" sz="2000">
                <a:solidFill>
                  <a:srgbClr val="0118EF"/>
                </a:solidFill>
              </a:rPr>
              <a:t>complex projects</a:t>
            </a:r>
            <a:r>
              <a:rPr lang="en-US" sz="2000"/>
              <a:t>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Poor model for long and ongoing projects.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1200"/>
              </a:spcAft>
              <a:buClr>
                <a:schemeClr val="dk1"/>
              </a:buClr>
              <a:buSzPts val="2000"/>
              <a:buChar char="○"/>
            </a:pPr>
            <a:r>
              <a:rPr lang="en-US" sz="2000"/>
              <a:t>Not suitable for the projects where requirements are at a moderate to </a:t>
            </a:r>
            <a:r>
              <a:rPr lang="en-US" sz="2000">
                <a:solidFill>
                  <a:srgbClr val="0118EF"/>
                </a:solidFill>
              </a:rPr>
              <a:t>high risk of changing</a:t>
            </a:r>
            <a:r>
              <a:rPr lang="en-US" sz="2000"/>
              <a:t>.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incremental model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628650" y="1369219"/>
            <a:ext cx="81038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The developers first complete a simplified version of the whole system.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This version represents the entire system but does not include the details.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1881" l="9501" r="6874" t="5998"/>
          <a:stretch/>
        </p:blipFill>
        <p:spPr>
          <a:xfrm>
            <a:off x="4500154" y="2088893"/>
            <a:ext cx="4519748" cy="246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582025" y="5844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6148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b="1" lang="en-US">
                <a:highlight>
                  <a:srgbClr val="D9EAD3"/>
                </a:highlight>
              </a:rPr>
              <a:t>Advantages of Incremental Model</a:t>
            </a:r>
            <a:endParaRPr>
              <a:highlight>
                <a:srgbClr val="D9EAD3"/>
              </a:highlight>
            </a:endParaRPr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Errors are easy to detect.</a:t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Easy to test and debug.</a:t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Flexible.</a:t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Easy to manage risk because it has been managed through iteration.</a:t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The client is provided with significant functionality at an early stage.</a:t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b="1" lang="en-US">
                <a:highlight>
                  <a:srgbClr val="F4CCCC"/>
                </a:highlight>
              </a:rPr>
              <a:t>Disadvantages of Incremental Model</a:t>
            </a:r>
            <a:endParaRPr>
              <a:highlight>
                <a:srgbClr val="F4CCCC"/>
              </a:highlight>
            </a:endParaRPr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It needs good planning.</a:t>
            </a:r>
            <a:endParaRPr/>
          </a:p>
          <a:p>
            <a:pPr indent="-16148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US"/>
              <a:t>The total cost is high.</a:t>
            </a:r>
            <a:endParaRPr/>
          </a:p>
          <a:p>
            <a:pPr indent="-48133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ANALYSIS PHASE  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The development process starts with the analysis phase.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This phase results in a specification document that shows </a:t>
            </a:r>
            <a:r>
              <a:rPr i="1" lang="en-US" u="sng">
                <a:solidFill>
                  <a:srgbClr val="FF0000"/>
                </a:solidFill>
              </a:rPr>
              <a:t>what</a:t>
            </a:r>
            <a:r>
              <a:rPr lang="en-US" u="sng"/>
              <a:t> the software will do</a:t>
            </a:r>
            <a:r>
              <a:rPr lang="en-US"/>
              <a:t> without specifying </a:t>
            </a:r>
            <a:r>
              <a:rPr i="1" lang="en-US">
                <a:solidFill>
                  <a:srgbClr val="FF0000"/>
                </a:solidFill>
              </a:rPr>
              <a:t>how</a:t>
            </a:r>
            <a:r>
              <a:rPr lang="en-US"/>
              <a:t> it will be done.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nalysis png images for free download – Pngset.com" id="175" name="Google Shape;1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016" y="2900015"/>
            <a:ext cx="2322960" cy="127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Quick Discussion</a:t>
            </a:r>
            <a:r>
              <a:rPr lang="en-US"/>
              <a:t>   (5min)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 am a house owner , I have a few apartments. I want to develop a website to get more clients.</a:t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As a developer what questions would you like to ask to understand the complete requirements ?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Design / </a:t>
            </a:r>
            <a:r>
              <a:rPr lang="en-US"/>
              <a:t>Data flow diagrams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75" y="1079975"/>
            <a:ext cx="4290125" cy="3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Data flow diagrams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3557" l="6151" r="7367" t="4400"/>
          <a:stretch/>
        </p:blipFill>
        <p:spPr>
          <a:xfrm>
            <a:off x="738051" y="1116874"/>
            <a:ext cx="7777299" cy="32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1600">
                <a:solidFill>
                  <a:srgbClr val="374151"/>
                </a:solidFill>
              </a:rPr>
              <a:t>Lesson Overview</a:t>
            </a:r>
            <a:endParaRPr sz="32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97200" y="1721650"/>
            <a:ext cx="4627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Understanding Types of Application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Examples and Use Cases of Application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Exploring the Software Lifecycle in Software Engineering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Comparing Development Processes: Waterfall and Incremental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Analysis, Design, Implementation, and Testing Phases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Emphasising Quality and Approaches at Each Stage</a:t>
            </a:r>
            <a:endParaRPr sz="1200">
              <a:solidFill>
                <a:srgbClr val="252525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75" y="698146"/>
            <a:ext cx="4138875" cy="31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Implementation Phase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628650" y="1369219"/>
            <a:ext cx="7886700" cy="3176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EEFFDE"/>
                </a:highlight>
              </a:rPr>
              <a:t>Choice of language:</a:t>
            </a:r>
            <a:endParaRPr>
              <a:highlight>
                <a:srgbClr val="EEFFDE"/>
              </a:highlight>
            </a:endParaRPr>
          </a:p>
          <a:p>
            <a:pPr indent="-181483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In a procedure-oriented development-the project team needs to choose a language, for example </a:t>
            </a:r>
            <a:r>
              <a:rPr lang="en-US">
                <a:solidFill>
                  <a:srgbClr val="0118EF"/>
                </a:solidFill>
              </a:rPr>
              <a:t>Fortran,  Cobol, Basic, Pascal and C </a:t>
            </a:r>
            <a:endParaRPr/>
          </a:p>
          <a:p>
            <a:pPr indent="-181483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In object-oriented cases, both </a:t>
            </a:r>
            <a:r>
              <a:rPr b="1" lang="en-US">
                <a:solidFill>
                  <a:srgbClr val="0118EF"/>
                </a:solidFill>
              </a:rPr>
              <a:t>C++</a:t>
            </a:r>
            <a:r>
              <a:rPr lang="en-US">
                <a:solidFill>
                  <a:srgbClr val="0118EF"/>
                </a:solidFill>
              </a:rPr>
              <a:t> </a:t>
            </a:r>
            <a:r>
              <a:rPr lang="en-US"/>
              <a:t>and </a:t>
            </a:r>
            <a:r>
              <a:rPr b="1" lang="en-US">
                <a:solidFill>
                  <a:srgbClr val="0118EF"/>
                </a:solidFill>
              </a:rPr>
              <a:t>Java</a:t>
            </a:r>
            <a:r>
              <a:rPr lang="en-US"/>
              <a:t> are common.</a:t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EEFFDE"/>
                </a:highlight>
              </a:rPr>
              <a:t>Software quality</a:t>
            </a:r>
            <a:r>
              <a:rPr b="1" lang="en-US"/>
              <a:t> </a:t>
            </a:r>
            <a:r>
              <a:rPr lang="en-US"/>
              <a:t>- The </a:t>
            </a:r>
            <a:r>
              <a:rPr lang="en-US">
                <a:solidFill>
                  <a:srgbClr val="0118EF"/>
                </a:solidFill>
              </a:rPr>
              <a:t>quality of software </a:t>
            </a:r>
            <a:r>
              <a:rPr lang="en-US"/>
              <a:t>created at the implementation phase is a very important issue. </a:t>
            </a:r>
            <a:endParaRPr/>
          </a:p>
          <a:p>
            <a:pPr indent="-181483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A software system of high quality is:</a:t>
            </a:r>
            <a:endParaRPr/>
          </a:p>
          <a:p>
            <a:pPr indent="-180022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satisfies the user’s requirements</a:t>
            </a:r>
            <a:endParaRPr/>
          </a:p>
          <a:p>
            <a:pPr indent="-180022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meets the operating standards of the organization</a:t>
            </a:r>
            <a:endParaRPr/>
          </a:p>
          <a:p>
            <a:pPr indent="-180022" lvl="1" marL="514350" rtl="0" algn="l">
              <a:lnSpc>
                <a:spcPct val="90000"/>
              </a:lnSpc>
              <a:spcBef>
                <a:spcPts val="375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runs efficiently on the hardware for which it was developed. 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Testing Phase</a:t>
            </a:r>
            <a:endParaRPr/>
          </a:p>
        </p:txBody>
      </p:sp>
      <p:pic>
        <p:nvPicPr>
          <p:cNvPr id="212" name="Google Shape;21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8601" r="10286" t="0"/>
          <a:stretch/>
        </p:blipFill>
        <p:spPr>
          <a:xfrm>
            <a:off x="1277571" y="1268016"/>
            <a:ext cx="6588858" cy="3118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Basis path testing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628650" y="1064623"/>
            <a:ext cx="8391253" cy="3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Basis path testing is a method in which each statement in the software is executed at least once.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8572" r="12179" t="0"/>
          <a:stretch/>
        </p:blipFill>
        <p:spPr>
          <a:xfrm>
            <a:off x="4981266" y="1598789"/>
            <a:ext cx="4162734" cy="2934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Control structure testing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Condition testing </a:t>
            </a:r>
            <a:r>
              <a:rPr lang="en-US"/>
              <a:t>- is designed to check whether all conditions are set correctly.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Data flow testing- </a:t>
            </a:r>
            <a:r>
              <a:rPr lang="en-US"/>
              <a:t>Data flow testing is based on the flow of data through the module.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Loop testing- </a:t>
            </a:r>
            <a:r>
              <a:rPr lang="en-US"/>
              <a:t>Loop testing uses test cases to check the validity of loops. All types of loops (while, do, and for) are carefully tested.</a:t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Black-box testing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Exhaustive testing </a:t>
            </a:r>
            <a:r>
              <a:rPr lang="en-US"/>
              <a:t>- method is to test the software for all possible values in the input domain.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Random testing- </a:t>
            </a:r>
            <a:r>
              <a:rPr lang="en-US"/>
              <a:t>a subset of values in the input domain is selected for testing. It is very important that the subset be chosen in such a way that the values are distributed over the domain input.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Boundary-value testing</a:t>
            </a:r>
            <a:r>
              <a:rPr lang="en-US"/>
              <a:t>-if a module defines that one of its inputs must be greater than or equal to 100, it is very important that module be tested for the boundary value 100. 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Documentation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Documentation is an ongoing process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User documentation</a:t>
            </a:r>
            <a:r>
              <a:rPr lang="en-US"/>
              <a:t>-show how to run the software system properly, the users need documentation, that shows how to use the software step by step.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System documentation</a:t>
            </a:r>
            <a:r>
              <a:rPr lang="en-US"/>
              <a:t>-defines the software itself. It should be written so that the software can be maintained and modified by people other than the original developers.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rgbClr val="0118EF"/>
              </a:buClr>
              <a:buSzPts val="2100"/>
              <a:buChar char="●"/>
            </a:pPr>
            <a:r>
              <a:rPr lang="en-US">
                <a:solidFill>
                  <a:srgbClr val="0118EF"/>
                </a:solidFill>
              </a:rPr>
              <a:t>Technical documentation</a:t>
            </a:r>
            <a:r>
              <a:rPr lang="en-US"/>
              <a:t>-describe the installation and the servicing of the software system.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Read Pages 273 - 288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900" y="443469"/>
            <a:ext cx="3273543" cy="357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628650" y="1496300"/>
            <a:ext cx="4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https://drive.google.com/file/d/1qx--17mQzYWXPvlKZyYd-ByV7AT7Y9Kk/view?usp=sharing</a:t>
            </a:r>
            <a:endParaRPr/>
          </a:p>
        </p:txBody>
      </p:sp>
      <p:sp>
        <p:nvSpPr>
          <p:cNvPr id="250" name="Google Shape;250;p39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Application Software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80625" y="1358825"/>
            <a:ext cx="8403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Something that was not defined in the von Neumann model is software engineering, which is the design and writing of structured programs.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Today it is not acceptable just to write a program that does a task: the program must follow strict rules and principles. </a:t>
            </a:r>
            <a:endParaRPr/>
          </a:p>
        </p:txBody>
      </p:sp>
      <p:pic>
        <p:nvPicPr>
          <p:cNvPr descr="SchoolLms: All courses" id="77" name="Google Shape;77;p16"/>
          <p:cNvPicPr preferRelativeResize="0"/>
          <p:nvPr/>
        </p:nvPicPr>
        <p:blipFill rotWithShape="1">
          <a:blip r:embed="rId3">
            <a:alphaModFix/>
          </a:blip>
          <a:srcRect b="78255" l="0" r="0" t="0"/>
          <a:stretch/>
        </p:blipFill>
        <p:spPr>
          <a:xfrm>
            <a:off x="0" y="3366916"/>
            <a:ext cx="6096000" cy="994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Lms: All courses" id="78" name="Google Shape;78;p16"/>
          <p:cNvPicPr preferRelativeResize="0"/>
          <p:nvPr/>
        </p:nvPicPr>
        <p:blipFill rotWithShape="1">
          <a:blip r:embed="rId3">
            <a:alphaModFix/>
          </a:blip>
          <a:srcRect b="8211" l="19212" r="25001" t="67961"/>
          <a:stretch/>
        </p:blipFill>
        <p:spPr>
          <a:xfrm>
            <a:off x="5743302" y="3320654"/>
            <a:ext cx="3400698" cy="108938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Application Software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5820" l="-2770" r="2769" t="-5820"/>
          <a:stretch/>
        </p:blipFill>
        <p:spPr>
          <a:xfrm>
            <a:off x="4350200" y="3056250"/>
            <a:ext cx="4556775" cy="17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3975" y="1037400"/>
            <a:ext cx="6179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900"/>
              <a:t>Application software consists of programs designed to make users more productive and/or assist with personal tasks</a:t>
            </a:r>
            <a:endParaRPr sz="1900"/>
          </a:p>
          <a:p>
            <a:pPr indent="0" lvl="0" marL="1714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To make business activities more efficient</a:t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To assist with graphics and multimedia projects</a:t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To support home, personal, and educational tasks</a:t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To facilitate communications</a:t>
            </a:r>
            <a:endParaRPr sz="1900"/>
          </a:p>
        </p:txBody>
      </p:sp>
      <p:sp>
        <p:nvSpPr>
          <p:cNvPr id="87" name="Google Shape;87;p17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Types of </a:t>
            </a:r>
            <a:r>
              <a:rPr b="1" lang="en-US"/>
              <a:t>Application Softwares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Name some applications that are used for         (2 min)</a:t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</a:t>
            </a:r>
            <a:r>
              <a:rPr lang="en-US"/>
              <a:t>usiness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Graphics and Multimedia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Home/Personal/ Educational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Communication 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0" y="58875"/>
            <a:ext cx="8287100" cy="44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Variety</a:t>
            </a:r>
            <a:r>
              <a:rPr b="1" lang="en-US"/>
              <a:t> of Application Softwares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Packaged software / Off the shelf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Custom software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Open source software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Freeware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</a:t>
            </a:r>
            <a:r>
              <a:rPr lang="en-US"/>
              <a:t>oftware Development Lifecycle (SDLC)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49" y="1216819"/>
            <a:ext cx="8234500" cy="413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1483" lvl="0" marL="17145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A fundamental concept in </a:t>
            </a:r>
            <a:r>
              <a:rPr b="1" lang="en-US"/>
              <a:t>software engineering </a:t>
            </a:r>
            <a:r>
              <a:rPr lang="en-US"/>
              <a:t>is the </a:t>
            </a:r>
            <a:r>
              <a:rPr b="1" lang="en-US"/>
              <a:t>software lifecycle</a:t>
            </a:r>
            <a:r>
              <a:rPr lang="en-US"/>
              <a:t>. 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628648" y="1744043"/>
            <a:ext cx="3629843" cy="165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is first developed by a group of developers.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two steps,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continue until the software becomes obsolete</a:t>
            </a:r>
            <a:endParaRPr/>
          </a:p>
          <a:p>
            <a:pPr indent="-3810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501" y="1744050"/>
            <a:ext cx="4130652" cy="30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SOFTWARE LIFECYCLE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628649" y="1216819"/>
            <a:ext cx="8234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1483" lvl="0" marL="17145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US"/>
              <a:t>A fundamental concept in </a:t>
            </a:r>
            <a:r>
              <a:rPr b="1" lang="en-US"/>
              <a:t>software engineering </a:t>
            </a:r>
            <a:r>
              <a:rPr lang="en-US"/>
              <a:t>is the </a:t>
            </a:r>
            <a:r>
              <a:rPr b="1" lang="en-US"/>
              <a:t>software lifecycle</a:t>
            </a:r>
            <a:r>
              <a:rPr lang="en-US"/>
              <a:t>. 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9476" r="10079" t="7663"/>
          <a:stretch/>
        </p:blipFill>
        <p:spPr>
          <a:xfrm>
            <a:off x="4258492" y="1796723"/>
            <a:ext cx="4772841" cy="26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628648" y="1744043"/>
            <a:ext cx="3629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is first developed by a group of developers.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two steps,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continue until the software becomes obsolete</a:t>
            </a:r>
            <a:endParaRPr/>
          </a:p>
          <a:p>
            <a:pPr indent="-3810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782900" y="4804800"/>
            <a:ext cx="23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a.pradeep@newuzbekistanuniversity.uz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